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0" r:id="rId1"/>
  </p:sldMasterIdLst>
  <p:sldIdLst>
    <p:sldId id="256"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02910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57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6105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148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0431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6770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2621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1373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2652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65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3405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6740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401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7715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048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4470679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962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4/6/2022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87319"/>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2.wav"/><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investopedia.com/articles/investing/041916/money-market-vs-shortterm-bonds-compare-and-contrast-case-study.asp" TargetMode="External"/><Relationship Id="rId2" Type="http://schemas.openxmlformats.org/officeDocument/2006/relationships/audio" Target="../media/audio3.wav"/><Relationship Id="rId1" Type="http://schemas.openxmlformats.org/officeDocument/2006/relationships/slideLayout" Target="../slideLayouts/slideLayout11.xml"/><Relationship Id="rId4" Type="http://schemas.openxmlformats.org/officeDocument/2006/relationships/audio" Target="../media/audio3.wav"/></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4.wav"/><Relationship Id="rId1" Type="http://schemas.openxmlformats.org/officeDocument/2006/relationships/slideLayout" Target="../slideLayouts/slideLayout11.xml"/><Relationship Id="rId4" Type="http://schemas.openxmlformats.org/officeDocument/2006/relationships/audio" Target="../media/audio4.wav"/></Relationships>
</file>

<file path=ppt/slides/_rels/slide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5.wav"/><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audio" Target="../media/audio7.wav"/><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82292" y="724910"/>
            <a:ext cx="10520412" cy="1642906"/>
          </a:xfrm>
        </p:spPr>
        <p:txBody>
          <a:bodyPr>
            <a:normAutofit fontScale="90000"/>
          </a:bodyPr>
          <a:lstStyle/>
          <a:p>
            <a:pPr>
              <a:lnSpc>
                <a:spcPct val="200000"/>
              </a:lnSpc>
            </a:pPr>
            <a:r>
              <a:rPr lang="en-US" sz="3200" b="1" dirty="0" smtClean="0">
                <a:solidFill>
                  <a:srgbClr val="00B0F0"/>
                </a:solidFill>
              </a:rPr>
              <a:t>GOVT. COLLEGE ROPAR</a:t>
            </a:r>
            <a:br>
              <a:rPr lang="en-US" sz="3200" b="1" dirty="0" smtClean="0">
                <a:solidFill>
                  <a:srgbClr val="00B0F0"/>
                </a:solidFill>
              </a:rPr>
            </a:br>
            <a:r>
              <a:rPr lang="en-US" sz="3200" b="1" dirty="0" smtClean="0">
                <a:solidFill>
                  <a:srgbClr val="00B0F0"/>
                </a:solidFill>
              </a:rPr>
              <a:t>DEPATMENT OF ECONOMICS</a:t>
            </a:r>
            <a:br>
              <a:rPr lang="en-US" sz="3200" b="1" dirty="0" smtClean="0">
                <a:solidFill>
                  <a:srgbClr val="00B0F0"/>
                </a:solidFill>
              </a:rPr>
            </a:br>
            <a:r>
              <a:rPr lang="en-US" sz="3200" b="1" dirty="0" smtClean="0">
                <a:solidFill>
                  <a:srgbClr val="00B0F0"/>
                </a:solidFill>
              </a:rPr>
              <a:t>T</a:t>
            </a:r>
            <a:r>
              <a:rPr lang="en-US" sz="3200" b="1" dirty="0" smtClean="0">
                <a:solidFill>
                  <a:srgbClr val="00B0F0"/>
                </a:solidFill>
              </a:rPr>
              <a:t>OPIC</a:t>
            </a:r>
            <a:r>
              <a:rPr lang="en-US" sz="3200" b="1" dirty="0" smtClean="0">
                <a:solidFill>
                  <a:srgbClr val="00B0F0"/>
                </a:solidFill>
              </a:rPr>
              <a:t>: MONEY MARKET AND CAPITAL MARKET</a:t>
            </a:r>
            <a:endParaRPr lang="en-IN" sz="3200" b="1" dirty="0">
              <a:solidFill>
                <a:srgbClr val="00B0F0"/>
              </a:solidFill>
            </a:endParaRPr>
          </a:p>
        </p:txBody>
      </p:sp>
      <p:sp>
        <p:nvSpPr>
          <p:cNvPr id="3" name="Subtitle 2"/>
          <p:cNvSpPr>
            <a:spLocks noGrp="1"/>
          </p:cNvSpPr>
          <p:nvPr>
            <p:ph type="subTitle" idx="1"/>
          </p:nvPr>
        </p:nvSpPr>
        <p:spPr>
          <a:xfrm>
            <a:off x="144379" y="1934679"/>
            <a:ext cx="12298166" cy="4097441"/>
          </a:xfrm>
        </p:spPr>
        <p:txBody>
          <a:bodyPr>
            <a:noAutofit/>
          </a:bodyPr>
          <a:lstStyle/>
          <a:p>
            <a:pPr marL="800100" lvl="1" indent="-342900" algn="l">
              <a:buFont typeface="Arial" panose="020B0604020202020204" pitchFamily="34" charset="0"/>
              <a:buChar char="•"/>
            </a:pPr>
            <a:r>
              <a:rPr lang="en-US" sz="2400" b="1" dirty="0" smtClean="0">
                <a:solidFill>
                  <a:srgbClr val="FF0066"/>
                </a:solidFill>
              </a:rPr>
              <a:t>INTRODUCTION </a:t>
            </a:r>
          </a:p>
          <a:p>
            <a:pPr marL="800100" lvl="1" indent="-342900" algn="l">
              <a:buFont typeface="Arial" panose="020B0604020202020204" pitchFamily="34" charset="0"/>
              <a:buChar char="•"/>
            </a:pPr>
            <a:r>
              <a:rPr lang="en-US" sz="2400" b="1" dirty="0" smtClean="0">
                <a:solidFill>
                  <a:srgbClr val="FF0066"/>
                </a:solidFill>
              </a:rPr>
              <a:t> DEFINITION</a:t>
            </a:r>
          </a:p>
          <a:p>
            <a:pPr marL="800100" lvl="1" indent="-342900" algn="l">
              <a:buFont typeface="Arial" panose="020B0604020202020204" pitchFamily="34" charset="0"/>
              <a:buChar char="•"/>
            </a:pPr>
            <a:r>
              <a:rPr lang="en-US" sz="2400" b="1" dirty="0" smtClean="0">
                <a:solidFill>
                  <a:srgbClr val="FF0066"/>
                </a:solidFill>
              </a:rPr>
              <a:t>STRUCTURE OF MONEY MARKET &amp; CAPITAL MARKET</a:t>
            </a:r>
          </a:p>
          <a:p>
            <a:pPr marL="800100" lvl="1" indent="-342900" algn="l">
              <a:buFont typeface="Arial" panose="020B0604020202020204" pitchFamily="34" charset="0"/>
              <a:buChar char="•"/>
            </a:pPr>
            <a:r>
              <a:rPr lang="en-US" sz="2400" b="1" dirty="0" smtClean="0">
                <a:solidFill>
                  <a:srgbClr val="FF0066"/>
                </a:solidFill>
              </a:rPr>
              <a:t>DIFFERENCE BETWEEN MONEY MARKET AND CAPITAL MARKET</a:t>
            </a:r>
          </a:p>
          <a:p>
            <a:pPr marL="800100" lvl="1" indent="-342900" algn="l">
              <a:buFont typeface="Arial" panose="020B0604020202020204" pitchFamily="34" charset="0"/>
              <a:buChar char="•"/>
            </a:pPr>
            <a:r>
              <a:rPr lang="en-US" sz="2400" b="1" dirty="0" smtClean="0">
                <a:solidFill>
                  <a:srgbClr val="FF0066"/>
                </a:solidFill>
              </a:rPr>
              <a:t>CONCLUSION</a:t>
            </a:r>
          </a:p>
          <a:p>
            <a:pPr algn="l">
              <a:lnSpc>
                <a:spcPct val="300000"/>
              </a:lnSpc>
            </a:pPr>
            <a:r>
              <a:rPr lang="en-US" sz="2400" b="1" dirty="0" smtClean="0">
                <a:solidFill>
                  <a:srgbClr val="92D050"/>
                </a:solidFill>
              </a:rPr>
              <a:t>SEMESTER: 4</a:t>
            </a:r>
            <a:r>
              <a:rPr lang="en-US" sz="2400" b="1" baseline="30000" dirty="0" smtClean="0">
                <a:solidFill>
                  <a:srgbClr val="92D050"/>
                </a:solidFill>
              </a:rPr>
              <a:t>th</a:t>
            </a:r>
            <a:r>
              <a:rPr lang="en-US" sz="2400" b="1" dirty="0" smtClean="0">
                <a:solidFill>
                  <a:srgbClr val="92D050"/>
                </a:solidFill>
              </a:rPr>
              <a:t>     </a:t>
            </a:r>
            <a:r>
              <a:rPr lang="en-US" sz="2400" b="1" dirty="0" smtClean="0">
                <a:solidFill>
                  <a:srgbClr val="FF0066"/>
                </a:solidFill>
              </a:rPr>
              <a:t>                                                                                   </a:t>
            </a:r>
            <a:r>
              <a:rPr lang="en-US" sz="2400" b="1" dirty="0" smtClean="0">
                <a:solidFill>
                  <a:srgbClr val="92D050"/>
                </a:solidFill>
              </a:rPr>
              <a:t>class : </a:t>
            </a:r>
            <a:r>
              <a:rPr lang="en-US" sz="2400" b="1" dirty="0" err="1" smtClean="0">
                <a:solidFill>
                  <a:srgbClr val="92D050"/>
                </a:solidFill>
              </a:rPr>
              <a:t>b.a</a:t>
            </a:r>
            <a:r>
              <a:rPr lang="en-US" sz="2400" b="1" dirty="0" smtClean="0">
                <a:solidFill>
                  <a:srgbClr val="92D050"/>
                </a:solidFill>
              </a:rPr>
              <a:t> (2</a:t>
            </a:r>
            <a:r>
              <a:rPr lang="en-US" sz="2400" b="1" baseline="30000" dirty="0" smtClean="0">
                <a:solidFill>
                  <a:srgbClr val="92D050"/>
                </a:solidFill>
              </a:rPr>
              <a:t>ND</a:t>
            </a:r>
            <a:r>
              <a:rPr lang="en-US" sz="2400" b="1" dirty="0" smtClean="0">
                <a:solidFill>
                  <a:srgbClr val="92D050"/>
                </a:solidFill>
              </a:rPr>
              <a:t> YEAR)</a:t>
            </a:r>
            <a:endParaRPr lang="en-IN" sz="2400" b="1" dirty="0">
              <a:solidFill>
                <a:srgbClr val="92D050"/>
              </a:solidFill>
            </a:endParaRPr>
          </a:p>
          <a:p>
            <a:pPr algn="l">
              <a:lnSpc>
                <a:spcPct val="300000"/>
              </a:lnSpc>
            </a:pPr>
            <a:r>
              <a:rPr lang="en-US" sz="2400" b="1" dirty="0" smtClean="0">
                <a:solidFill>
                  <a:srgbClr val="92D050"/>
                </a:solidFill>
              </a:rPr>
              <a:t>PROF: RITU SACHDEVA</a:t>
            </a:r>
            <a:endParaRPr lang="en-IN" sz="2400" b="1" dirty="0">
              <a:solidFill>
                <a:srgbClr val="92D050"/>
              </a:solidFill>
            </a:endParaRPr>
          </a:p>
        </p:txBody>
      </p:sp>
    </p:spTree>
    <p:extLst>
      <p:ext uri="{BB962C8B-B14F-4D97-AF65-F5344CB8AC3E}">
        <p14:creationId xmlns:p14="http://schemas.microsoft.com/office/powerpoint/2010/main" val="1576995330"/>
      </p:ext>
    </p:extLst>
  </p:cSld>
  <p:clrMapOvr>
    <a:masterClrMapping/>
  </p:clrMapOvr>
  <mc:AlternateContent xmlns:mc="http://schemas.openxmlformats.org/markup-compatibility/2006" xmlns:p14="http://schemas.microsoft.com/office/powerpoint/2010/main">
    <mc:Choice Requires="p14">
      <p:transition p14:dur="250" advClick="0" advTm="0">
        <p:circle/>
        <p:sndAc>
          <p:stSnd>
            <p:snd r:embed="rId2" name="cashreg.wav"/>
          </p:stSnd>
        </p:sndAc>
      </p:transition>
    </mc:Choice>
    <mc:Fallback xmlns="">
      <p:transition advClick="0" advTm="0">
        <p:circle/>
        <p:sndAc>
          <p:stSnd>
            <p:snd r:embed="rId3" name="cashreg.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6733" y="-86626"/>
            <a:ext cx="6880494" cy="837398"/>
          </a:xfrm>
        </p:spPr>
        <p:txBody>
          <a:bodyPr/>
          <a:lstStyle/>
          <a:p>
            <a:r>
              <a:rPr lang="en-US" b="1" dirty="0" smtClean="0">
                <a:solidFill>
                  <a:schemeClr val="accent6">
                    <a:lumMod val="60000"/>
                    <a:lumOff val="40000"/>
                  </a:schemeClr>
                </a:solidFill>
              </a:rPr>
              <a:t>INTRODUCTION</a:t>
            </a:r>
            <a:endParaRPr lang="en-IN" b="1" dirty="0">
              <a:solidFill>
                <a:schemeClr val="accent6">
                  <a:lumMod val="60000"/>
                  <a:lumOff val="40000"/>
                </a:schemeClr>
              </a:solidFill>
            </a:endParaRPr>
          </a:p>
        </p:txBody>
      </p:sp>
      <p:sp>
        <p:nvSpPr>
          <p:cNvPr id="3" name="Text Placeholder 2"/>
          <p:cNvSpPr>
            <a:spLocks noGrp="1"/>
          </p:cNvSpPr>
          <p:nvPr>
            <p:ph type="body" idx="1"/>
          </p:nvPr>
        </p:nvSpPr>
        <p:spPr>
          <a:xfrm>
            <a:off x="327259" y="895148"/>
            <a:ext cx="11646568" cy="5746283"/>
          </a:xfrm>
        </p:spPr>
        <p:txBody>
          <a:bodyPr>
            <a:normAutofit fontScale="40000" lnSpcReduction="20000"/>
          </a:bodyPr>
          <a:lstStyle/>
          <a:p>
            <a:r>
              <a:rPr lang="en-US" sz="5100" b="1" dirty="0" smtClean="0">
                <a:solidFill>
                  <a:schemeClr val="accent6">
                    <a:lumMod val="75000"/>
                  </a:schemeClr>
                </a:solidFill>
              </a:rPr>
              <a:t>Money </a:t>
            </a:r>
            <a:r>
              <a:rPr lang="en-US" sz="5100" b="1" dirty="0">
                <a:solidFill>
                  <a:schemeClr val="accent6">
                    <a:lumMod val="75000"/>
                  </a:schemeClr>
                </a:solidFill>
              </a:rPr>
              <a:t>market </a:t>
            </a:r>
            <a:r>
              <a:rPr lang="en-US" sz="4500" b="1" dirty="0"/>
              <a:t>is a very important segment of a financial system. Monetary assets of short-term nature up to one year and financial assets that are close substitutes for money are dealt in the money market. Money market instruments have the characteristics of liquidity (quick conversion into money), minimum transaction cost and no loss in value. Excess funds are deployed in the money market, which in turn is availed of to meet temporary shortages of cash and other obligations. Money market provides access to providers and users of short-term funds to fulfill their investments and </a:t>
            </a:r>
            <a:r>
              <a:rPr lang="en-US" sz="4500" b="1" dirty="0" smtClean="0"/>
              <a:t>borrowings </a:t>
            </a:r>
            <a:r>
              <a:rPr lang="en-US" sz="4500" b="1" dirty="0"/>
              <a:t>requirements respectively at an efficient market clearing </a:t>
            </a:r>
            <a:r>
              <a:rPr lang="en-US" sz="4500" b="1" dirty="0" smtClean="0"/>
              <a:t>price.</a:t>
            </a:r>
          </a:p>
          <a:p>
            <a:endParaRPr lang="en-US" sz="4500" b="1" dirty="0" smtClean="0"/>
          </a:p>
          <a:p>
            <a:r>
              <a:rPr lang="en-US" sz="5000" b="1" dirty="0">
                <a:solidFill>
                  <a:srgbClr val="C00000"/>
                </a:solidFill>
              </a:rPr>
              <a:t>A capital market </a:t>
            </a:r>
            <a:r>
              <a:rPr lang="en-US" sz="5100" b="1" dirty="0"/>
              <a:t>is a financial market in which long-term debt or equity-backed securities are bought and sold, in contrast to a money market where short-term debt is bought and sold. Examples of capital markets include the London Stock Exchange or the New York Stock Exchange. There are many different types of capital </a:t>
            </a:r>
            <a:r>
              <a:rPr lang="en-US" sz="5100" b="1" dirty="0" smtClean="0"/>
              <a:t>markets.</a:t>
            </a:r>
            <a:endParaRPr lang="en-US" sz="5100" b="1" dirty="0"/>
          </a:p>
          <a:p>
            <a:r>
              <a:rPr lang="en-US" sz="5100" b="1" dirty="0"/>
              <a:t>Equity capital markets are a broad network of financial institutions and markets that assist companies in raising capital, perhaps to fund the expansion of a company. Typically, this is done by an IPO (initial public offering). Once listed, a company’s shares are bought and sold by investors, leaving the price of shares to market forces.</a:t>
            </a:r>
          </a:p>
          <a:p>
            <a:r>
              <a:rPr lang="en-US" sz="5100" b="1" dirty="0"/>
              <a:t/>
            </a:r>
            <a:br>
              <a:rPr lang="en-US" sz="5100" b="1" dirty="0"/>
            </a:br>
            <a:r>
              <a:rPr lang="en-US" sz="5100" b="1" dirty="0"/>
              <a:t/>
            </a:r>
            <a:br>
              <a:rPr lang="en-US" sz="5100" b="1" dirty="0"/>
            </a:br>
            <a:endParaRPr lang="en-IN" sz="5100" b="1" dirty="0"/>
          </a:p>
        </p:txBody>
      </p:sp>
    </p:spTree>
    <p:extLst>
      <p:ext uri="{BB962C8B-B14F-4D97-AF65-F5344CB8AC3E}">
        <p14:creationId xmlns:p14="http://schemas.microsoft.com/office/powerpoint/2010/main" val="2887384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2" name="camera.wav"/>
          </p:stSnd>
        </p:sndAc>
      </p:transition>
    </mc:Choice>
    <mc:Fallback xmlns="">
      <p:transition spd="slow">
        <p:fade/>
        <p:sndAc>
          <p:stSnd>
            <p:snd r:embed="rId3" name="camera.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5373" y="0"/>
            <a:ext cx="3936731" cy="1318662"/>
          </a:xfrm>
        </p:spPr>
        <p:txBody>
          <a:bodyPr>
            <a:noAutofit/>
          </a:bodyPr>
          <a:lstStyle/>
          <a:p>
            <a:r>
              <a:rPr lang="en-US" sz="5400" b="1" dirty="0" smtClean="0">
                <a:solidFill>
                  <a:srgbClr val="0070C0"/>
                </a:solidFill>
              </a:rPr>
              <a:t>DEFINITION</a:t>
            </a:r>
            <a:endParaRPr lang="en-IN" sz="5400" b="1" dirty="0">
              <a:solidFill>
                <a:srgbClr val="0070C0"/>
              </a:solidFill>
            </a:endParaRPr>
          </a:p>
        </p:txBody>
      </p:sp>
      <p:sp>
        <p:nvSpPr>
          <p:cNvPr id="3" name="Text Placeholder 2"/>
          <p:cNvSpPr>
            <a:spLocks noGrp="1"/>
          </p:cNvSpPr>
          <p:nvPr>
            <p:ph type="body" idx="1"/>
          </p:nvPr>
        </p:nvSpPr>
        <p:spPr>
          <a:xfrm>
            <a:off x="868680" y="972151"/>
            <a:ext cx="10131428" cy="5678906"/>
          </a:xfrm>
        </p:spPr>
        <p:txBody>
          <a:bodyPr>
            <a:normAutofit/>
          </a:bodyPr>
          <a:lstStyle/>
          <a:p>
            <a:r>
              <a:rPr lang="en-US" sz="2800" b="1" dirty="0"/>
              <a:t>The </a:t>
            </a:r>
            <a:r>
              <a:rPr lang="en-US" sz="2800" b="1" u="sng" dirty="0">
                <a:hlinkClick r:id="rId3"/>
              </a:rPr>
              <a:t>money market</a:t>
            </a:r>
            <a:r>
              <a:rPr lang="en-US" sz="2800" b="1" dirty="0"/>
              <a:t> refers to trading in very short-term debt investments. At the wholesale level, it involves large-volume trades between institutions and traders. At the retail level, it includes money market mutual funds bought by individual investors and money market accounts opened by bank customers</a:t>
            </a:r>
            <a:r>
              <a:rPr lang="en-US" sz="2800" b="1" dirty="0" smtClean="0"/>
              <a:t>.</a:t>
            </a:r>
          </a:p>
          <a:p>
            <a:endParaRPr lang="en-US" sz="2800" b="1" u="sng" dirty="0"/>
          </a:p>
          <a:p>
            <a:r>
              <a:rPr lang="en-US" sz="2800" b="1" u="sng" dirty="0">
                <a:solidFill>
                  <a:schemeClr val="accent1">
                    <a:lumMod val="75000"/>
                  </a:schemeClr>
                </a:solidFill>
              </a:rPr>
              <a:t>Capital market </a:t>
            </a:r>
            <a:r>
              <a:rPr lang="en-US" sz="2800" b="1" dirty="0"/>
              <a:t>is a market where buyers and sellers engage in trade of financial securities like bonds, stocks, etc. The buying/selling is undertaken by participants such as individuals and institutions</a:t>
            </a:r>
          </a:p>
          <a:p>
            <a:endParaRPr lang="en-IN" sz="2800" dirty="0"/>
          </a:p>
        </p:txBody>
      </p:sp>
    </p:spTree>
    <p:extLst>
      <p:ext uri="{BB962C8B-B14F-4D97-AF65-F5344CB8AC3E}">
        <p14:creationId xmlns:p14="http://schemas.microsoft.com/office/powerpoint/2010/main" val="3408244792"/>
      </p:ext>
    </p:extLst>
  </p:cSld>
  <p:clrMapOvr>
    <a:masterClrMapping/>
  </p:clrMapOvr>
  <mc:AlternateContent xmlns:mc="http://schemas.openxmlformats.org/markup-compatibility/2006" xmlns:p14="http://schemas.microsoft.com/office/powerpoint/2010/main">
    <mc:Choice Requires="p14">
      <p:transition spd="slow" p14:dur="1500">
        <p:split orient="vert"/>
        <p:sndAc>
          <p:stSnd>
            <p:snd r:embed="rId2" name="push.wav"/>
          </p:stSnd>
        </p:sndAc>
      </p:transition>
    </mc:Choice>
    <mc:Fallback xmlns="">
      <p:transition spd="slow">
        <p:split orient="vert"/>
        <p:sndAc>
          <p:stSnd>
            <p:snd r:embed="rId4" name="push.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1251" y="1"/>
            <a:ext cx="4312117" cy="1232034"/>
          </a:xfrm>
        </p:spPr>
        <p:txBody>
          <a:bodyPr>
            <a:normAutofit/>
          </a:bodyPr>
          <a:lstStyle/>
          <a:p>
            <a:r>
              <a:rPr lang="en-US" sz="6000" b="1" u="sng" dirty="0" smtClean="0">
                <a:solidFill>
                  <a:srgbClr val="FFFF00"/>
                </a:solidFill>
              </a:rPr>
              <a:t>STRUCTURE</a:t>
            </a:r>
            <a:r>
              <a:rPr lang="en-US" sz="4000" b="1" dirty="0" smtClean="0">
                <a:solidFill>
                  <a:srgbClr val="FFFF00"/>
                </a:solidFill>
              </a:rPr>
              <a:t> </a:t>
            </a:r>
            <a:endParaRPr lang="en-IN" sz="4000" b="1" dirty="0">
              <a:solidFill>
                <a:srgbClr val="FFFF00"/>
              </a:solidFill>
            </a:endParaRPr>
          </a:p>
        </p:txBody>
      </p:sp>
      <p:sp>
        <p:nvSpPr>
          <p:cNvPr id="3" name="Text Placeholder 2"/>
          <p:cNvSpPr>
            <a:spLocks noGrp="1"/>
          </p:cNvSpPr>
          <p:nvPr>
            <p:ph type="body" idx="1"/>
          </p:nvPr>
        </p:nvSpPr>
        <p:spPr>
          <a:xfrm>
            <a:off x="3140241" y="5072513"/>
            <a:ext cx="10131428" cy="5030805"/>
          </a:xfrm>
        </p:spPr>
        <p:txBody>
          <a:bodyPr/>
          <a:lstStyle/>
          <a:p>
            <a:endParaRPr lang="en-IN" dirty="0"/>
          </a:p>
        </p:txBody>
      </p:sp>
      <p:pic>
        <p:nvPicPr>
          <p:cNvPr id="1026" name="Picture 2" descr="https://commercemates.com/wp-content/uploads/2020/08/Structure-of-Indian-Financial-Mark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654" y="1316226"/>
            <a:ext cx="10376032" cy="554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396757"/>
      </p:ext>
    </p:extLst>
  </p:cSld>
  <p:clrMapOvr>
    <a:masterClrMapping/>
  </p:clrMapOvr>
  <mc:AlternateContent xmlns:mc="http://schemas.openxmlformats.org/markup-compatibility/2006" xmlns:p14="http://schemas.microsoft.com/office/powerpoint/2010/main">
    <mc:Choice Requires="p14">
      <p:transition spd="slow" p14:dur="1600">
        <p14:prism isInverted="1"/>
        <p:sndAc>
          <p:stSnd>
            <p:snd r:embed="rId2" name="coin.wav"/>
          </p:stSnd>
        </p:sndAc>
      </p:transition>
    </mc:Choice>
    <mc:Fallback xmlns="">
      <p:transition spd="slow">
        <p:fade/>
        <p:sndAc>
          <p:stSnd>
            <p:snd r:embed="rId4" name="coin.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474" y="-204537"/>
            <a:ext cx="11604395" cy="1166071"/>
          </a:xfrm>
        </p:spPr>
        <p:txBody>
          <a:bodyPr>
            <a:normAutofit/>
          </a:bodyPr>
          <a:lstStyle/>
          <a:p>
            <a:r>
              <a:rPr lang="en-US" sz="4000" b="1" dirty="0" smtClean="0">
                <a:solidFill>
                  <a:srgbClr val="FF33CC"/>
                </a:solidFill>
              </a:rPr>
              <a:t>DIFFERENCE BETWEEN MONEY AND CAPITAL MARKET</a:t>
            </a:r>
            <a:endParaRPr lang="en-IN" sz="4000" b="1" dirty="0">
              <a:solidFill>
                <a:srgbClr val="FF33CC"/>
              </a:solidFill>
            </a:endParaRPr>
          </a:p>
        </p:txBody>
      </p:sp>
      <p:sp>
        <p:nvSpPr>
          <p:cNvPr id="3" name="Text Placeholder 2"/>
          <p:cNvSpPr>
            <a:spLocks noGrp="1"/>
          </p:cNvSpPr>
          <p:nvPr>
            <p:ph type="body" idx="1"/>
          </p:nvPr>
        </p:nvSpPr>
        <p:spPr>
          <a:xfrm>
            <a:off x="726897" y="961534"/>
            <a:ext cx="10131428" cy="4583086"/>
          </a:xfrm>
        </p:spPr>
        <p:txBody>
          <a:bodyPr/>
          <a:lstStyle/>
          <a:p>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280877339"/>
              </p:ext>
            </p:extLst>
          </p:nvPr>
        </p:nvGraphicFramePr>
        <p:xfrm>
          <a:off x="-1" y="961531"/>
          <a:ext cx="12192000" cy="5896468"/>
        </p:xfrm>
        <a:graphic>
          <a:graphicData uri="http://schemas.openxmlformats.org/drawingml/2006/table">
            <a:tbl>
              <a:tblPr>
                <a:tableStyleId>{775DCB02-9BB8-47FD-8907-85C794F793BA}</a:tableStyleId>
              </a:tblPr>
              <a:tblGrid>
                <a:gridCol w="6096000">
                  <a:extLst>
                    <a:ext uri="{9D8B030D-6E8A-4147-A177-3AD203B41FA5}">
                      <a16:colId xmlns:a16="http://schemas.microsoft.com/office/drawing/2014/main" val="1662354226"/>
                    </a:ext>
                  </a:extLst>
                </a:gridCol>
                <a:gridCol w="6096000">
                  <a:extLst>
                    <a:ext uri="{9D8B030D-6E8A-4147-A177-3AD203B41FA5}">
                      <a16:colId xmlns:a16="http://schemas.microsoft.com/office/drawing/2014/main" val="2355531973"/>
                    </a:ext>
                  </a:extLst>
                </a:gridCol>
              </a:tblGrid>
              <a:tr h="278644">
                <a:tc>
                  <a:txBody>
                    <a:bodyPr/>
                    <a:lstStyle/>
                    <a:p>
                      <a:pPr algn="ctr" fontAlgn="t"/>
                      <a:r>
                        <a:rPr lang="en-IN" sz="1600" b="1" dirty="0">
                          <a:effectLst/>
                        </a:rPr>
                        <a:t>Money Market</a:t>
                      </a:r>
                    </a:p>
                  </a:txBody>
                  <a:tcPr marL="14059" marR="14059" marT="14059" marB="14059"/>
                </a:tc>
                <a:tc>
                  <a:txBody>
                    <a:bodyPr/>
                    <a:lstStyle/>
                    <a:p>
                      <a:pPr algn="ctr" fontAlgn="t"/>
                      <a:r>
                        <a:rPr lang="en-IN" sz="1600" b="1">
                          <a:effectLst/>
                        </a:rPr>
                        <a:t>Capital Market</a:t>
                      </a:r>
                    </a:p>
                  </a:txBody>
                  <a:tcPr marL="14059" marR="14059" marT="14059" marB="14059"/>
                </a:tc>
                <a:extLst>
                  <a:ext uri="{0D108BD9-81ED-4DB2-BD59-A6C34878D82A}">
                    <a16:rowId xmlns:a16="http://schemas.microsoft.com/office/drawing/2014/main" val="1856249152"/>
                  </a:ext>
                </a:extLst>
              </a:tr>
              <a:tr h="285124">
                <a:tc gridSpan="2">
                  <a:txBody>
                    <a:bodyPr/>
                    <a:lstStyle/>
                    <a:p>
                      <a:pPr fontAlgn="t"/>
                      <a:r>
                        <a:rPr lang="en-IN" sz="1600" b="1" dirty="0">
                          <a:effectLst/>
                        </a:rPr>
                        <a:t>                                                                           Definition</a:t>
                      </a:r>
                    </a:p>
                  </a:txBody>
                  <a:tcPr marL="14059" marR="14059" marT="14059" marB="14059"/>
                </a:tc>
                <a:tc hMerge="1">
                  <a:txBody>
                    <a:bodyPr/>
                    <a:lstStyle/>
                    <a:p>
                      <a:endParaRPr lang="en-IN"/>
                    </a:p>
                  </a:txBody>
                  <a:tcPr/>
                </a:tc>
                <a:extLst>
                  <a:ext uri="{0D108BD9-81ED-4DB2-BD59-A6C34878D82A}">
                    <a16:rowId xmlns:a16="http://schemas.microsoft.com/office/drawing/2014/main" val="4083055064"/>
                  </a:ext>
                </a:extLst>
              </a:tr>
              <a:tr h="1728560">
                <a:tc>
                  <a:txBody>
                    <a:bodyPr/>
                    <a:lstStyle/>
                    <a:p>
                      <a:pPr fontAlgn="t"/>
                      <a:r>
                        <a:rPr lang="en-US" sz="1600" b="1" dirty="0">
                          <a:effectLst/>
                        </a:rPr>
                        <a:t>A random course of financial institutions, bill brokers, money dealers, banks, etc., wherein dealing on short-term financial tools are being settled is referred to as Money Market.</a:t>
                      </a:r>
                    </a:p>
                  </a:txBody>
                  <a:tcPr marL="14059" marR="14059" marT="14059" marB="14059"/>
                </a:tc>
                <a:tc>
                  <a:txBody>
                    <a:bodyPr/>
                    <a:lstStyle/>
                    <a:p>
                      <a:pPr fontAlgn="t"/>
                      <a:r>
                        <a:rPr lang="en-US" sz="1600" b="1">
                          <a:effectLst/>
                        </a:rPr>
                        <a:t>A kind of financial market where the company or government securities are generated and patronised with the intention of establishing long-term finance to coincide with the capital necessary is called Capital Market.</a:t>
                      </a:r>
                    </a:p>
                  </a:txBody>
                  <a:tcPr marL="14059" marR="14059" marT="14059" marB="14059"/>
                </a:tc>
                <a:extLst>
                  <a:ext uri="{0D108BD9-81ED-4DB2-BD59-A6C34878D82A}">
                    <a16:rowId xmlns:a16="http://schemas.microsoft.com/office/drawing/2014/main" val="28489138"/>
                  </a:ext>
                </a:extLst>
              </a:tr>
              <a:tr h="285124">
                <a:tc gridSpan="2">
                  <a:txBody>
                    <a:bodyPr/>
                    <a:lstStyle/>
                    <a:p>
                      <a:pPr fontAlgn="t"/>
                      <a:r>
                        <a:rPr lang="en-IN" sz="1600" b="1" dirty="0">
                          <a:effectLst/>
                        </a:rPr>
                        <a:t>                                                                    Market Nature</a:t>
                      </a:r>
                    </a:p>
                  </a:txBody>
                  <a:tcPr marL="14059" marR="14059" marT="14059" marB="14059"/>
                </a:tc>
                <a:tc hMerge="1">
                  <a:txBody>
                    <a:bodyPr/>
                    <a:lstStyle/>
                    <a:p>
                      <a:endParaRPr lang="en-IN"/>
                    </a:p>
                  </a:txBody>
                  <a:tcPr/>
                </a:tc>
                <a:extLst>
                  <a:ext uri="{0D108BD9-81ED-4DB2-BD59-A6C34878D82A}">
                    <a16:rowId xmlns:a16="http://schemas.microsoft.com/office/drawing/2014/main" val="3011695823"/>
                  </a:ext>
                </a:extLst>
              </a:tr>
              <a:tr h="405410">
                <a:tc>
                  <a:txBody>
                    <a:bodyPr/>
                    <a:lstStyle/>
                    <a:p>
                      <a:pPr fontAlgn="t"/>
                      <a:r>
                        <a:rPr lang="en-US" sz="1600" b="1" dirty="0">
                          <a:effectLst/>
                        </a:rPr>
                        <a:t>Money markets are informal in nature.</a:t>
                      </a:r>
                    </a:p>
                  </a:txBody>
                  <a:tcPr marL="14059" marR="14059" marT="14059" marB="14059"/>
                </a:tc>
                <a:tc>
                  <a:txBody>
                    <a:bodyPr/>
                    <a:lstStyle/>
                    <a:p>
                      <a:pPr fontAlgn="t"/>
                      <a:r>
                        <a:rPr lang="en-US" sz="1600" b="1" dirty="0">
                          <a:effectLst/>
                        </a:rPr>
                        <a:t>Capital markets are formal in nature.</a:t>
                      </a:r>
                    </a:p>
                  </a:txBody>
                  <a:tcPr marL="14059" marR="14059" marT="14059" marB="14059"/>
                </a:tc>
                <a:extLst>
                  <a:ext uri="{0D108BD9-81ED-4DB2-BD59-A6C34878D82A}">
                    <a16:rowId xmlns:a16="http://schemas.microsoft.com/office/drawing/2014/main" val="2552337820"/>
                  </a:ext>
                </a:extLst>
              </a:tr>
              <a:tr h="285124">
                <a:tc gridSpan="2">
                  <a:txBody>
                    <a:bodyPr/>
                    <a:lstStyle/>
                    <a:p>
                      <a:pPr fontAlgn="t"/>
                      <a:r>
                        <a:rPr lang="en-IN" sz="1600" b="1" dirty="0">
                          <a:effectLst/>
                        </a:rPr>
                        <a:t>                                                                Instruments involved</a:t>
                      </a:r>
                    </a:p>
                  </a:txBody>
                  <a:tcPr marL="14059" marR="14059" marT="14059" marB="14059"/>
                </a:tc>
                <a:tc hMerge="1">
                  <a:txBody>
                    <a:bodyPr/>
                    <a:lstStyle/>
                    <a:p>
                      <a:endParaRPr lang="en-IN"/>
                    </a:p>
                  </a:txBody>
                  <a:tcPr/>
                </a:tc>
                <a:extLst>
                  <a:ext uri="{0D108BD9-81ED-4DB2-BD59-A6C34878D82A}">
                    <a16:rowId xmlns:a16="http://schemas.microsoft.com/office/drawing/2014/main" val="4194561722"/>
                  </a:ext>
                </a:extLst>
              </a:tr>
              <a:tr h="886557">
                <a:tc>
                  <a:txBody>
                    <a:bodyPr/>
                    <a:lstStyle/>
                    <a:p>
                      <a:pPr fontAlgn="t"/>
                      <a:r>
                        <a:rPr lang="en-US" sz="1600" b="1" dirty="0">
                          <a:effectLst/>
                        </a:rPr>
                        <a:t>Commercial Papers, Treasury Certificate of Deposit, Bills, Trade Credit, etc.</a:t>
                      </a:r>
                    </a:p>
                  </a:txBody>
                  <a:tcPr marL="14059" marR="14059" marT="14059" marB="14059"/>
                </a:tc>
                <a:tc>
                  <a:txBody>
                    <a:bodyPr/>
                    <a:lstStyle/>
                    <a:p>
                      <a:pPr fontAlgn="t"/>
                      <a:r>
                        <a:rPr lang="en-US" sz="1600" b="1" dirty="0">
                          <a:effectLst/>
                        </a:rPr>
                        <a:t>Bonds, Debentures, Shares, Asset </a:t>
                      </a:r>
                      <a:r>
                        <a:rPr lang="en-US" sz="1600" b="1" dirty="0" err="1">
                          <a:effectLst/>
                        </a:rPr>
                        <a:t>Secularisation</a:t>
                      </a:r>
                      <a:r>
                        <a:rPr lang="en-US" sz="1600" b="1" dirty="0">
                          <a:effectLst/>
                        </a:rPr>
                        <a:t>, Retained Earnings, Euro Issues, etc.</a:t>
                      </a:r>
                    </a:p>
                  </a:txBody>
                  <a:tcPr marL="14059" marR="14059" marT="14059" marB="14059"/>
                </a:tc>
                <a:extLst>
                  <a:ext uri="{0D108BD9-81ED-4DB2-BD59-A6C34878D82A}">
                    <a16:rowId xmlns:a16="http://schemas.microsoft.com/office/drawing/2014/main" val="1820639754"/>
                  </a:ext>
                </a:extLst>
              </a:tr>
              <a:tr h="285124">
                <a:tc gridSpan="2">
                  <a:txBody>
                    <a:bodyPr/>
                    <a:lstStyle/>
                    <a:p>
                      <a:pPr fontAlgn="t"/>
                      <a:r>
                        <a:rPr lang="en-IN" sz="1600" b="1" dirty="0">
                          <a:effectLst/>
                        </a:rPr>
                        <a:t>                                                                   Investor Types</a:t>
                      </a:r>
                    </a:p>
                  </a:txBody>
                  <a:tcPr marL="14059" marR="14059" marT="14059" marB="14059"/>
                </a:tc>
                <a:tc hMerge="1">
                  <a:txBody>
                    <a:bodyPr/>
                    <a:lstStyle/>
                    <a:p>
                      <a:endParaRPr lang="en-IN"/>
                    </a:p>
                  </a:txBody>
                  <a:tcPr/>
                </a:tc>
                <a:extLst>
                  <a:ext uri="{0D108BD9-81ED-4DB2-BD59-A6C34878D82A}">
                    <a16:rowId xmlns:a16="http://schemas.microsoft.com/office/drawing/2014/main" val="611737747"/>
                  </a:ext>
                </a:extLst>
              </a:tr>
              <a:tr h="766267">
                <a:tc>
                  <a:txBody>
                    <a:bodyPr/>
                    <a:lstStyle/>
                    <a:p>
                      <a:pPr fontAlgn="t"/>
                      <a:r>
                        <a:rPr lang="en-IN" sz="1600" b="1" dirty="0">
                          <a:effectLst/>
                        </a:rPr>
                        <a:t>Commercial banks,  non-financial institutions, central bank, chit funds, etc.</a:t>
                      </a:r>
                    </a:p>
                  </a:txBody>
                  <a:tcPr marL="14059" marR="14059" marT="14059" marB="14059"/>
                </a:tc>
                <a:tc>
                  <a:txBody>
                    <a:bodyPr/>
                    <a:lstStyle/>
                    <a:p>
                      <a:pPr fontAlgn="t"/>
                      <a:r>
                        <a:rPr lang="en-US" sz="1600" b="1" dirty="0">
                          <a:effectLst/>
                        </a:rPr>
                        <a:t>Stockbrokers, insurance companies, Commercial banks, underwriters, etc.</a:t>
                      </a:r>
                    </a:p>
                  </a:txBody>
                  <a:tcPr marL="14059" marR="14059" marT="14059" marB="14059"/>
                </a:tc>
                <a:extLst>
                  <a:ext uri="{0D108BD9-81ED-4DB2-BD59-A6C34878D82A}">
                    <a16:rowId xmlns:a16="http://schemas.microsoft.com/office/drawing/2014/main" val="3300443756"/>
                  </a:ext>
                </a:extLst>
              </a:tr>
              <a:tr h="285124">
                <a:tc gridSpan="2">
                  <a:txBody>
                    <a:bodyPr/>
                    <a:lstStyle/>
                    <a:p>
                      <a:pPr fontAlgn="t"/>
                      <a:r>
                        <a:rPr lang="en-IN" sz="1600" b="1" dirty="0">
                          <a:effectLst/>
                        </a:rPr>
                        <a:t>                                                                 Market Liquidity </a:t>
                      </a:r>
                    </a:p>
                  </a:txBody>
                  <a:tcPr marL="14059" marR="14059" marT="14059" marB="14059"/>
                </a:tc>
                <a:tc hMerge="1">
                  <a:txBody>
                    <a:bodyPr/>
                    <a:lstStyle/>
                    <a:p>
                      <a:endParaRPr lang="en-IN"/>
                    </a:p>
                  </a:txBody>
                  <a:tcPr/>
                </a:tc>
                <a:extLst>
                  <a:ext uri="{0D108BD9-81ED-4DB2-BD59-A6C34878D82A}">
                    <a16:rowId xmlns:a16="http://schemas.microsoft.com/office/drawing/2014/main" val="3209392802"/>
                  </a:ext>
                </a:extLst>
              </a:tr>
              <a:tr h="405410">
                <a:tc>
                  <a:txBody>
                    <a:bodyPr/>
                    <a:lstStyle/>
                    <a:p>
                      <a:pPr fontAlgn="t"/>
                      <a:r>
                        <a:rPr lang="en-US" sz="1600" b="1">
                          <a:effectLst/>
                        </a:rPr>
                        <a:t>Money markets are highly liquid.</a:t>
                      </a:r>
                    </a:p>
                  </a:txBody>
                  <a:tcPr marL="14059" marR="14059" marT="14059" marB="14059"/>
                </a:tc>
                <a:tc>
                  <a:txBody>
                    <a:bodyPr/>
                    <a:lstStyle/>
                    <a:p>
                      <a:pPr fontAlgn="t"/>
                      <a:r>
                        <a:rPr lang="en-US" sz="1600" b="1" dirty="0">
                          <a:effectLst/>
                        </a:rPr>
                        <a:t>Capital markets are comparatively less liquid.</a:t>
                      </a:r>
                    </a:p>
                  </a:txBody>
                  <a:tcPr marL="14059" marR="14059" marT="14059" marB="14059"/>
                </a:tc>
                <a:extLst>
                  <a:ext uri="{0D108BD9-81ED-4DB2-BD59-A6C34878D82A}">
                    <a16:rowId xmlns:a16="http://schemas.microsoft.com/office/drawing/2014/main" val="1908408558"/>
                  </a:ext>
                </a:extLst>
              </a:tr>
            </a:tbl>
          </a:graphicData>
        </a:graphic>
      </p:graphicFrame>
    </p:spTree>
    <p:extLst>
      <p:ext uri="{BB962C8B-B14F-4D97-AF65-F5344CB8AC3E}">
        <p14:creationId xmlns:p14="http://schemas.microsoft.com/office/powerpoint/2010/main" val="3137038376"/>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type.wav"/>
          </p:stSnd>
        </p:sndAc>
      </p:transition>
    </mc:Choice>
    <mc:Fallback xmlns="">
      <p:transition spd="slow">
        <p:fade/>
        <p:sndAc>
          <p:stSnd>
            <p:snd r:embed="rId3" name="type.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3645" y="-113015"/>
            <a:ext cx="6183583" cy="1284270"/>
          </a:xfrm>
        </p:spPr>
        <p:txBody>
          <a:bodyPr>
            <a:normAutofit/>
          </a:bodyPr>
          <a:lstStyle/>
          <a:p>
            <a:r>
              <a:rPr lang="en-US" sz="4400" b="1" dirty="0" smtClean="0">
                <a:solidFill>
                  <a:srgbClr val="00B0F0"/>
                </a:solidFill>
              </a:rPr>
              <a:t>CONCLUSION</a:t>
            </a:r>
            <a:endParaRPr lang="en-IN" sz="4400" b="1" dirty="0">
              <a:solidFill>
                <a:srgbClr val="00B0F0"/>
              </a:solidFill>
            </a:endParaRPr>
          </a:p>
        </p:txBody>
      </p:sp>
      <p:sp>
        <p:nvSpPr>
          <p:cNvPr id="3" name="Text Placeholder 2"/>
          <p:cNvSpPr>
            <a:spLocks noGrp="1"/>
          </p:cNvSpPr>
          <p:nvPr>
            <p:ph type="body" idx="1"/>
          </p:nvPr>
        </p:nvSpPr>
        <p:spPr>
          <a:xfrm>
            <a:off x="801384" y="626724"/>
            <a:ext cx="11390616" cy="5393931"/>
          </a:xfrm>
        </p:spPr>
        <p:txBody>
          <a:bodyPr>
            <a:normAutofit/>
          </a:bodyPr>
          <a:lstStyle/>
          <a:p>
            <a:r>
              <a:rPr lang="en-US" sz="2800" b="1" dirty="0" smtClean="0">
                <a:solidFill>
                  <a:schemeClr val="accent6">
                    <a:lumMod val="20000"/>
                    <a:lumOff val="80000"/>
                  </a:schemeClr>
                </a:solidFill>
              </a:rPr>
              <a:t>SO WE CAN SAY THE MONEY MARKET INSTRUMENT IS THE  MARKET FOR MONEY ,PLAYERS IN THE MARKET HAVE TO BE ALERT TO CHANGES,UP TO DATE WITH NEWS AND INNOVATIVE WITH STRATEGIES AND PRODUCT.</a:t>
            </a:r>
          </a:p>
          <a:p>
            <a:endParaRPr lang="en-US" sz="2800" b="1" dirty="0" smtClean="0">
              <a:solidFill>
                <a:schemeClr val="accent6">
                  <a:lumMod val="20000"/>
                  <a:lumOff val="80000"/>
                </a:schemeClr>
              </a:solidFill>
            </a:endParaRPr>
          </a:p>
          <a:p>
            <a:r>
              <a:rPr lang="en-US" sz="2800" b="1" dirty="0" smtClean="0">
                <a:solidFill>
                  <a:schemeClr val="accent6">
                    <a:lumMod val="20000"/>
                    <a:lumOff val="80000"/>
                  </a:schemeClr>
                </a:solidFill>
              </a:rPr>
              <a:t>ON THE OTHER HAND,CAPITAL MARKETS ARE GENERALLY LESS LIQUID BUT PROVIDE GOOD RETURNS AT HIGHER RISK WHEREAS MOEY MARKETS ARE HIGHLY LIQUID BUT PROVIDE LOWER RETURN.</a:t>
            </a:r>
            <a:endParaRPr lang="en-IN" sz="2800" b="1" dirty="0">
              <a:solidFill>
                <a:schemeClr val="accent6">
                  <a:lumMod val="20000"/>
                  <a:lumOff val="80000"/>
                </a:schemeClr>
              </a:solidFill>
            </a:endParaRPr>
          </a:p>
        </p:txBody>
      </p:sp>
    </p:spTree>
    <p:extLst>
      <p:ext uri="{BB962C8B-B14F-4D97-AF65-F5344CB8AC3E}">
        <p14:creationId xmlns:p14="http://schemas.microsoft.com/office/powerpoint/2010/main" val="2815519970"/>
      </p:ext>
    </p:extLst>
  </p:cSld>
  <p:clrMapOvr>
    <a:masterClrMapping/>
  </p:clrMapOvr>
  <p:transition spd="slow">
    <p:randomBar dir="vert"/>
    <p:sndAc>
      <p:stSnd>
        <p:snd r:embed="rId2" name="arrow.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7106" y="476037"/>
            <a:ext cx="6750122" cy="4024044"/>
          </a:xfrm>
        </p:spPr>
        <p:txBody>
          <a:bodyPr>
            <a:normAutofit/>
          </a:bodyPr>
          <a:lstStyle/>
          <a:p>
            <a:r>
              <a:rPr lang="en-US" sz="9600" b="1" dirty="0" smtClean="0">
                <a:solidFill>
                  <a:schemeClr val="accent6">
                    <a:lumMod val="40000"/>
                    <a:lumOff val="60000"/>
                  </a:schemeClr>
                </a:solidFill>
                <a:latin typeface="Broadway" panose="04040905080B02020502" pitchFamily="82" charset="0"/>
              </a:rPr>
              <a:t>THANKS</a:t>
            </a:r>
            <a:endParaRPr lang="en-IN" sz="9600" b="1" dirty="0">
              <a:solidFill>
                <a:schemeClr val="accent6">
                  <a:lumMod val="40000"/>
                  <a:lumOff val="60000"/>
                </a:schemeClr>
              </a:solidFill>
              <a:latin typeface="Broadway" panose="04040905080B02020502" pitchFamily="82" charset="0"/>
            </a:endParaRPr>
          </a:p>
        </p:txBody>
      </p:sp>
      <p:sp>
        <p:nvSpPr>
          <p:cNvPr id="3" name="Text Placeholder 2"/>
          <p:cNvSpPr>
            <a:spLocks noGrp="1"/>
          </p:cNvSpPr>
          <p:nvPr>
            <p:ph type="body" idx="1"/>
          </p:nvPr>
        </p:nvSpPr>
        <p:spPr>
          <a:xfrm flipV="1">
            <a:off x="10202238" y="7053722"/>
            <a:ext cx="614990" cy="45719"/>
          </a:xfrm>
        </p:spPr>
        <p:txBody>
          <a:bodyPr>
            <a:normAutofit fontScale="25000" lnSpcReduction="20000"/>
          </a:bodyPr>
          <a:lstStyle/>
          <a:p>
            <a:endParaRPr lang="en-IN" dirty="0"/>
          </a:p>
        </p:txBody>
      </p:sp>
    </p:spTree>
    <p:extLst>
      <p:ext uri="{BB962C8B-B14F-4D97-AF65-F5344CB8AC3E}">
        <p14:creationId xmlns:p14="http://schemas.microsoft.com/office/powerpoint/2010/main" val="2221096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sndAc>
          <p:stSnd>
            <p:snd r:embed="rId2" name="applause.wav"/>
          </p:stSnd>
        </p:sndAc>
      </p:transition>
    </mc:Choice>
    <mc:Fallback xmlns="">
      <p:transition spd="slow">
        <p:fade/>
        <p:sndAc>
          <p:stSnd>
            <p:snd r:embed="rId3" name="applause.wav"/>
          </p:stSnd>
        </p:sndAc>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105</TotalTime>
  <Words>274</Words>
  <Application>Microsoft Office PowerPoint</Application>
  <PresentationFormat>Widescreen</PresentationFormat>
  <Paragraphs>42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Broadway</vt:lpstr>
      <vt:lpstr>Calibri</vt:lpstr>
      <vt:lpstr>Calibri Light</vt:lpstr>
      <vt:lpstr>Celestial</vt:lpstr>
      <vt:lpstr>GOVT. COLLEGE ROPAR DEPATMENT OF ECONOMICS TOPIC: MONEY MARKET AND CAPITAL MARKET</vt:lpstr>
      <vt:lpstr>INTRODUCTION</vt:lpstr>
      <vt:lpstr>DEFINITION</vt:lpstr>
      <vt:lpstr>STRUCTURE </vt:lpstr>
      <vt:lpstr>DIFFERENCE BETWEEN MONEY AND CAPITAL MARKET</vt:lpstr>
      <vt:lpstr>CONCLUSION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ECONOMICS                                    TOPIC: MONEY MARKET AND CAPITAL MARKET</dc:title>
  <dc:creator>Ashish Kumar</dc:creator>
  <cp:lastModifiedBy>Ashish Kumar</cp:lastModifiedBy>
  <cp:revision>13</cp:revision>
  <dcterms:created xsi:type="dcterms:W3CDTF">2022-04-05T06:14:00Z</dcterms:created>
  <dcterms:modified xsi:type="dcterms:W3CDTF">2022-04-06T05:54:07Z</dcterms:modified>
</cp:coreProperties>
</file>